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58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F401-C947-4F5B-9246-D838254E0DE0}" type="datetimeFigureOut">
              <a:rPr lang="hu-HU" smtClean="0"/>
              <a:pPr/>
              <a:t>2018.05.17.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Shakespeare: Rómeó és Júlia</a:t>
            </a:r>
            <a:endParaRPr lang="hu-HU" dirty="0"/>
          </a:p>
          <a:p>
            <a:pPr marL="0"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51520" y="1052736"/>
            <a:ext cx="52565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400" u="sng" dirty="0"/>
              <a:t>Történelmi háttér</a:t>
            </a:r>
            <a:endParaRPr lang="hu-HU" sz="2400" dirty="0"/>
          </a:p>
          <a:p>
            <a:pPr algn="just"/>
            <a:r>
              <a:rPr lang="hu-HU" sz="2400" dirty="0"/>
              <a:t>1588-ban az angol flotta legyőzi a spanyol armadát, ezzel a tengerek uraivá válnak, ennek hatására a kereskedelem és az ipar is fellenül a szigetországban. Kialakul egy erős polgári réteg, akik kiszolgálására sorra jönnek létre a színházak, több híres drámaíró is fellép ebben az időben, akik közül a leghíresebb William Shakespeare. Az ő színháza a </a:t>
            </a:r>
            <a:r>
              <a:rPr lang="hu-HU" sz="2400" dirty="0" err="1"/>
              <a:t>Globe</a:t>
            </a:r>
            <a:r>
              <a:rPr lang="hu-HU" sz="2400" dirty="0"/>
              <a:t>. </a:t>
            </a:r>
          </a:p>
          <a:p>
            <a:pPr algn="just"/>
            <a:r>
              <a:rPr lang="hu-HU" sz="2400" dirty="0"/>
              <a:t>Shakespeare több műfajban is alkot, írt szonetteket, komédiát, királydrámákat, színjátékokat, és tragédiákat is. Leghíresebb tragédiája a Rómeó és Júlia.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744655"/>
            <a:ext cx="3342131" cy="42484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40871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hu-HU" u="sng" dirty="0"/>
              <a:t>Műfaj</a:t>
            </a:r>
            <a:endParaRPr lang="hu-HU" dirty="0"/>
          </a:p>
          <a:p>
            <a:pPr marL="0" indent="0" algn="just">
              <a:buNone/>
            </a:pPr>
            <a:r>
              <a:rPr lang="hu-HU" dirty="0"/>
              <a:t>	Műfaja tragédia, azonban a tragikus és komikus elemek keverednek benne. A végkifejlete tragikus, de komikus szereplők is vannak benne, például </a:t>
            </a:r>
            <a:r>
              <a:rPr lang="hu-HU" dirty="0" err="1"/>
              <a:t>Mercutió</a:t>
            </a:r>
            <a:r>
              <a:rPr lang="hu-HU" dirty="0"/>
              <a:t>, Rómeó barátja, és a dajka.</a:t>
            </a:r>
          </a:p>
          <a:p>
            <a:pPr marL="0" indent="0" algn="just">
              <a:buNone/>
            </a:pPr>
            <a:r>
              <a:rPr lang="hu-HU" u="sng" dirty="0"/>
              <a:t>Szerkezet</a:t>
            </a:r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	A </a:t>
            </a:r>
            <a:r>
              <a:rPr lang="hu-HU" dirty="0"/>
              <a:t>műben több utalást olvashatunk a tragikus végkifejletre, baljós előjelek vetítik előre a végkifejletet. </a:t>
            </a:r>
          </a:p>
          <a:p>
            <a:pPr marL="0" indent="0" algn="just">
              <a:buNone/>
            </a:pPr>
            <a:r>
              <a:rPr lang="hu-HU" u="sng" dirty="0"/>
              <a:t>Cselekmény</a:t>
            </a:r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	A </a:t>
            </a:r>
            <a:r>
              <a:rPr lang="hu-HU" dirty="0" err="1"/>
              <a:t>Capulet</a:t>
            </a:r>
            <a:r>
              <a:rPr lang="hu-HU" dirty="0"/>
              <a:t> és </a:t>
            </a:r>
            <a:r>
              <a:rPr lang="hu-HU" dirty="0" err="1"/>
              <a:t>Montague</a:t>
            </a:r>
            <a:r>
              <a:rPr lang="hu-HU" dirty="0"/>
              <a:t> család között régi viszály húzódik, amit a mű elején a szolgák veszekedésén keresztül mutat be a szerző. Rómeó szerelmes Rózába, ezért barátai elcsalják a </a:t>
            </a:r>
            <a:r>
              <a:rPr lang="hu-HU" dirty="0" err="1"/>
              <a:t>Capulet</a:t>
            </a:r>
            <a:r>
              <a:rPr lang="hu-HU" dirty="0"/>
              <a:t> bálba, ahol találkozhat szerelmével. Azonban itt Júliával találkozik, és első látásra beleszeret. Este felkeresi, ahol a híres erkély-jelenetben szerelmet vallanak egymásnak. </a:t>
            </a:r>
          </a:p>
          <a:p>
            <a:pPr marL="0" indent="0" algn="just">
              <a:buNone/>
            </a:pPr>
            <a:r>
              <a:rPr lang="hu-HU" dirty="0" smtClean="0"/>
              <a:t>	Lőrinc </a:t>
            </a:r>
            <a:r>
              <a:rPr lang="hu-HU" dirty="0"/>
              <a:t>baráthoz fordulnak, aki azt gondolja, hogy ez a házasság véget vethet a családok közti viszálynak, így összeadja a szerelmeseket.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4087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u-HU" dirty="0" smtClean="0"/>
              <a:t>	</a:t>
            </a:r>
            <a:r>
              <a:rPr lang="hu-HU" dirty="0" err="1" smtClean="0"/>
              <a:t>Tybalt</a:t>
            </a:r>
            <a:r>
              <a:rPr lang="hu-HU" dirty="0"/>
              <a:t>, aki látta Rómeót a bálon, elégtételt akar venni Rómeón, azonban az nem hajlandó megküzdeni vele, végül </a:t>
            </a:r>
            <a:r>
              <a:rPr lang="hu-HU" dirty="0" err="1"/>
              <a:t>Mercutió</a:t>
            </a:r>
            <a:r>
              <a:rPr lang="hu-HU" dirty="0"/>
              <a:t> áll ki ellene, akit megöl. Rómeó bosszút áll barátján, megöli </a:t>
            </a:r>
            <a:r>
              <a:rPr lang="hu-HU" dirty="0" err="1"/>
              <a:t>Tybaltot</a:t>
            </a:r>
            <a:r>
              <a:rPr lang="hu-HU" dirty="0"/>
              <a:t>, ezért száműzik Veronából.</a:t>
            </a:r>
          </a:p>
          <a:p>
            <a:pPr marL="0" indent="0" algn="just">
              <a:buNone/>
            </a:pPr>
            <a:r>
              <a:rPr lang="hu-HU" dirty="0"/>
              <a:t>	Júlia szomorúságát félreértik szülei, és siettetik házasságát kiszemeltjükkel, </a:t>
            </a:r>
            <a:r>
              <a:rPr lang="hu-HU" dirty="0" err="1"/>
              <a:t>Párisszal</a:t>
            </a:r>
            <a:r>
              <a:rPr lang="hu-HU" dirty="0"/>
              <a:t>. Júlia Lőrinc baráthoz fordul, aki egy olyan szert ad neki, amitől tetszhalottá válik, így időt nyerhet. Egy levelet is küld Rómeónak, azonban ez a levél nem érkezik meg időben. </a:t>
            </a:r>
          </a:p>
          <a:p>
            <a:pPr marL="0" indent="0" algn="just">
              <a:buNone/>
            </a:pPr>
            <a:r>
              <a:rPr lang="hu-HU" dirty="0" smtClean="0"/>
              <a:t>	Rómeó </a:t>
            </a:r>
            <a:r>
              <a:rPr lang="hu-HU" dirty="0"/>
              <a:t>azt gondolja, hogy Júlia meghalt, ezért mérget vásárol, és Júlia ravatalánál megissza a mérget, és meghal Ekkor ébred fel Júlia, aki látván szerelme holttestét szíven szúrja magát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400" u="sng" dirty="0"/>
              <a:t>A mű értékkonfliktusai</a:t>
            </a:r>
            <a:endParaRPr lang="hu-HU" sz="2400" dirty="0"/>
          </a:p>
          <a:p>
            <a:pPr marL="0" indent="0" algn="just">
              <a:buNone/>
            </a:pPr>
            <a:r>
              <a:rPr lang="hu-HU" sz="2400" dirty="0" smtClean="0"/>
              <a:t>	A </a:t>
            </a:r>
            <a:r>
              <a:rPr lang="hu-HU" sz="2400" dirty="0"/>
              <a:t>műben a reneszánsz és a középkor értékrendje áll szemben egymással. A középkorban a házasságokat érdekek alapján kötik, a szülők választanak párt gyermekeiknek. A reneszánsz korban a szerelem jelentősége megnő, a fiatalok szabadon választhatnak párt maguknak.</a:t>
            </a:r>
          </a:p>
          <a:p>
            <a:pPr marL="0" indent="0" algn="just">
              <a:buNone/>
            </a:pPr>
            <a:r>
              <a:rPr lang="hu-HU" sz="2400" dirty="0" smtClean="0"/>
              <a:t>	A </a:t>
            </a:r>
            <a:r>
              <a:rPr lang="hu-HU" sz="2400" dirty="0"/>
              <a:t>műben a generációk közötti különbségek is megfigyelhetők, a fiataloknak heves érzelmeik vannak, akár a szeretetről van szó Rómeó és Júlia esetében, akár a gyűlöletről </a:t>
            </a:r>
            <a:r>
              <a:rPr lang="hu-HU" sz="2400" dirty="0" err="1"/>
              <a:t>Tybalt</a:t>
            </a:r>
            <a:r>
              <a:rPr lang="hu-HU" sz="2400" dirty="0"/>
              <a:t> esetében.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861048"/>
            <a:ext cx="5318869" cy="28057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100</Words>
  <Application>Microsoft Office PowerPoint</Application>
  <PresentationFormat>Diavetítés a képernyőre (4:3 oldalarány)</PresentationFormat>
  <Paragraphs>17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Péter</cp:lastModifiedBy>
  <cp:revision>5</cp:revision>
  <dcterms:created xsi:type="dcterms:W3CDTF">2015-09-15T05:28:25Z</dcterms:created>
  <dcterms:modified xsi:type="dcterms:W3CDTF">2018-05-17T04:13:43Z</dcterms:modified>
</cp:coreProperties>
</file>